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29" r:id="rId2"/>
    <p:sldId id="1286" r:id="rId3"/>
    <p:sldId id="990" r:id="rId4"/>
    <p:sldId id="2097" r:id="rId5"/>
    <p:sldId id="3939" r:id="rId6"/>
    <p:sldId id="1950" r:id="rId7"/>
    <p:sldId id="1159" r:id="rId8"/>
    <p:sldId id="3910" r:id="rId9"/>
    <p:sldId id="3903" r:id="rId10"/>
    <p:sldId id="3900" r:id="rId11"/>
    <p:sldId id="3905" r:id="rId12"/>
    <p:sldId id="3906" r:id="rId13"/>
    <p:sldId id="3563" r:id="rId14"/>
    <p:sldId id="3907" r:id="rId15"/>
    <p:sldId id="3565" r:id="rId16"/>
    <p:sldId id="3876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9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hyperlink" Target="https://students.cs.byu.edu/~cs235ta/labs/L03-Linked_List/lab03_in_06.txt" TargetMode="External"/><Relationship Id="rId2" Type="http://schemas.openxmlformats.org/officeDocument/2006/relationships/hyperlink" Target="https://students.cs.byu.edu/~cs235ta/labs/L03-Linked_List/lab03_in_01.tx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s.cs.byu.edu/~cs235ta/labs/L03-Linked_List/lab03_in_05.txt" TargetMode="External"/><Relationship Id="rId5" Type="http://schemas.openxmlformats.org/officeDocument/2006/relationships/hyperlink" Target="https://students.cs.byu.edu/~cs235ta/labs/L03-Linked_List/lab03_in_03.txt" TargetMode="External"/><Relationship Id="rId4" Type="http://schemas.openxmlformats.org/officeDocument/2006/relationships/hyperlink" Target="https://students.cs.byu.edu/~cs235ta/labs/L03-Linked_List/lab03_in_02.tx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27C535-DE5D-4A2F-BE42-21BCEA1C1BAA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Sequential Containers, 4.5 (13)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A94E-8EB0-4753-82B4-C819A3C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3BA8-5A74-4E5F-8C51-8AB71E96B5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4342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Linked lists are a common data structure in all object-oriented languages and will play a vital role in your activities as a programmer.</a:t>
            </a:r>
          </a:p>
          <a:p>
            <a:pPr>
              <a:spcBef>
                <a:spcPts val="600"/>
              </a:spcBef>
            </a:pPr>
            <a:r>
              <a:rPr lang="en-US" dirty="0"/>
              <a:t>A forward linked list is a singly-linked list of node objects containing a value and a pointer to the next node.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Only a head or first node pointer is maintained by the list.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All list accesses begin with the head pointer.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A2EA9-2311-4B7F-82AC-E92DA330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Sequential Containers (13)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A255E-5A03-4DF6-A3FB-E2D159DF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B83F9-9253-4127-B5E1-C298DF13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4" y="3878577"/>
            <a:ext cx="5191948" cy="106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DA1A3-B414-43D2-95D8-62C497B9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5" y="3878579"/>
            <a:ext cx="7330534" cy="1050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A64AB-73D5-4965-8F0B-BB4173315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48" y="3889211"/>
            <a:ext cx="3028635" cy="1013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ED479-3921-421C-902C-63F37F574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52" y="3931745"/>
            <a:ext cx="746872" cy="607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F6F85-333C-4E7E-B489-8B56E609A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79" y="3878579"/>
            <a:ext cx="9469121" cy="105075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0341F9-39F0-429C-9039-397962687E0A}"/>
              </a:ext>
            </a:extLst>
          </p:cNvPr>
          <p:cNvSpPr txBox="1">
            <a:spLocks/>
          </p:cNvSpPr>
          <p:nvPr/>
        </p:nvSpPr>
        <p:spPr bwMode="auto">
          <a:xfrm>
            <a:off x="572493" y="5175569"/>
            <a:ext cx="10047884" cy="15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Forward linked lists are useful containers for insertion and deletion operations in constant time.</a:t>
            </a:r>
          </a:p>
          <a:p>
            <a:pPr>
              <a:spcBef>
                <a:spcPts val="600"/>
              </a:spcBef>
            </a:pPr>
            <a:r>
              <a:rPr lang="en-US" dirty="0"/>
              <a:t>Doubly linked lists contain three fields: two link fields (pointers to previous and next nodes in the sequence) and one data field.</a:t>
            </a:r>
          </a:p>
        </p:txBody>
      </p:sp>
    </p:spTree>
    <p:extLst>
      <p:ext uri="{BB962C8B-B14F-4D97-AF65-F5344CB8AC3E}">
        <p14:creationId xmlns:p14="http://schemas.microsoft.com/office/powerpoint/2010/main" val="10887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2318" y="1258329"/>
            <a:ext cx="7136282" cy="557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//**** YOU MAY NOT MODIFY THIS DOCUMENT ****/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ifndef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LINKED_LIST_INTERFACE_H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#define LINKED_LIST_INTERFACE_H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#include &lt;string&gt;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~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Insert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push_front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(const T&amp; value)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pop_front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T&amp;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front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true if linked list size == 0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bool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empty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const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all Nodes with value from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remove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(const T&amp; value)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all Nodes from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clear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Reverse Nodes in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reverse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the number of nodes in the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size_t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size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const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contents of Linked List as a string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std::string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toString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const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#endif   // LINKED_LIST_INTERFACE_H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Interface Template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458754"/>
            <a:ext cx="426720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ifndef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LINKED_LIST_H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#define LINKED_LIST_H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using std::string;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using std::ostream;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/**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: public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&lt;T&gt;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private: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struct Node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T data;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Node* next;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Node(const T&amp; d) : data(d), next(NULL)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Node(const T&amp; d, Node* n) : data(d), next(n)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Node* head;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LinkedList() : head(NULL) {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~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 { clear();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Insert Node at beginning of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virtual void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push_front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(T&amp; value) 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 /*...*/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virtual bool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pop_front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(void) 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 /*...*/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 ...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endif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// LINKED_LIST_H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3200" y="2286000"/>
            <a:ext cx="6607500" cy="496156"/>
            <a:chOff x="-694323" y="2737949"/>
            <a:chExt cx="6607500" cy="496156"/>
          </a:xfrm>
        </p:grpSpPr>
        <p:sp>
          <p:nvSpPr>
            <p:cNvPr id="8" name="Rounded Rectangle 7"/>
            <p:cNvSpPr/>
            <p:nvPr/>
          </p:nvSpPr>
          <p:spPr>
            <a:xfrm>
              <a:off x="2125077" y="2989755"/>
              <a:ext cx="3788100" cy="2443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9" name="Straight Arrow Connector 8"/>
            <p:cNvCxnSpPr>
              <a:cxnSpLocks/>
              <a:stCxn id="8" idx="1"/>
            </p:cNvCxnSpPr>
            <p:nvPr/>
          </p:nvCxnSpPr>
          <p:spPr>
            <a:xfrm flipH="1" flipV="1">
              <a:off x="-694323" y="2737949"/>
              <a:ext cx="2819400" cy="3739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114800" y="3276599"/>
            <a:ext cx="5791200" cy="2073151"/>
            <a:chOff x="388677" y="1213949"/>
            <a:chExt cx="5791200" cy="2073151"/>
          </a:xfrm>
        </p:grpSpPr>
        <p:sp>
          <p:nvSpPr>
            <p:cNvPr id="13" name="Rounded Rectangle 12"/>
            <p:cNvSpPr/>
            <p:nvPr/>
          </p:nvSpPr>
          <p:spPr>
            <a:xfrm>
              <a:off x="2147175" y="2876187"/>
              <a:ext cx="4032702" cy="41091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4" name="Straight Arrow Connector 13"/>
            <p:cNvCxnSpPr>
              <a:cxnSpLocks/>
              <a:stCxn id="13" idx="1"/>
            </p:cNvCxnSpPr>
            <p:nvPr/>
          </p:nvCxnSpPr>
          <p:spPr>
            <a:xfrm flipH="1" flipV="1">
              <a:off x="388677" y="1213949"/>
              <a:ext cx="1758498" cy="18676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7D92C5-5335-48FA-A347-BB28F481D020}"/>
              </a:ext>
            </a:extLst>
          </p:cNvPr>
          <p:cNvSpPr/>
          <p:nvPr/>
        </p:nvSpPr>
        <p:spPr>
          <a:xfrm>
            <a:off x="1507998" y="3581401"/>
            <a:ext cx="3292602" cy="1602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white"/>
                </a:solidFill>
                <a:latin typeface="Arial"/>
              </a:rPr>
              <a:t>LinkedListInterface.h</a:t>
            </a:r>
            <a:endParaRPr lang="en-US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Must be publicly inherited by your LinkedList class.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**May not be modified**</a:t>
            </a:r>
          </a:p>
        </p:txBody>
      </p:sp>
    </p:spTree>
    <p:extLst>
      <p:ext uri="{BB962C8B-B14F-4D97-AF65-F5344CB8AC3E}">
        <p14:creationId xmlns:p14="http://schemas.microsoft.com/office/powerpoint/2010/main" val="15761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23770"/>
              </p:ext>
            </p:extLst>
          </p:nvPr>
        </p:nvGraphicFramePr>
        <p:xfrm>
          <a:off x="712319" y="1278550"/>
          <a:ext cx="9694997" cy="5487520"/>
        </p:xfrm>
        <a:graphic>
          <a:graphicData uri="http://schemas.openxmlformats.org/drawingml/2006/table">
            <a:tbl>
              <a:tblPr/>
              <a:tblGrid>
                <a:gridCol w="202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1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EXAMPLE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01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Clear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all items in the linked list.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clear(void);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Size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0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Empty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true if linked list empty, else false.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bool empty(void);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Empty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false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Empty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true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Delete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the first item in the linked list.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</a:t>
                      </a:r>
                      <a:r>
                        <a:rPr lang="en-US" sz="1000" b="1" dirty="0" err="1">
                          <a:solidFill>
                            <a:srgbClr val="FF0000"/>
                          </a:solidFill>
                          <a:effectLst/>
                        </a:rPr>
                        <a:t>pop_front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Delete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quick brown fox jumped over the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Delete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First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the first item in the linked list.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T&amp; front(void);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First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First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Insert </a:t>
                      </a:r>
                      <a:r>
                        <a:rPr lang="en-US" sz="1600" b="1" i="1" dirty="0">
                          <a:effectLst/>
                        </a:rPr>
                        <a:t>&lt;data&gt;...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item(s) at the head of the linked list</a:t>
                      </a: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kumimoji="0" lang="en-US" sz="1000" b="1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push_front</a:t>
                      </a:r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(const T&amp; value) ;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Insert men. good all for Insert time the is Now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</a:rPr>
                        <a:t>PrintList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</a:rPr>
                        <a:t>PrintCopy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the contents of the linked list, 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separated. Output "Empty!" if list is empty.</a:t>
                      </a:r>
                    </a:p>
                    <a:p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string toString(void) const;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Remove </a:t>
                      </a:r>
                      <a:r>
                        <a:rPr lang="en-US" sz="1600" b="1" i="1" dirty="0">
                          <a:effectLst/>
                        </a:rPr>
                        <a:t>&lt;data&gt;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all like items from the linked list.</a:t>
                      </a:r>
                      <a:r>
                        <a:rPr lang="en-US" sz="1000" dirty="0"/>
                        <a:t> 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remove(const T&amp; value);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very brown fox jumped over the very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Remove very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brown fox jumped over the lazy dog.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12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Reverse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the items in the linked list.</a:t>
                      </a:r>
                      <a:r>
                        <a:rPr lang="en-US" sz="1000" dirty="0"/>
                        <a:t> 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reverse(void);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fox brown quick very The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Reverse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very quick brown fox 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Reverse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49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Size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Return the number of Nodes in the list.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size_t size(void) const;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Size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11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Copy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Make a deep copy of the current List.</a:t>
                      </a:r>
                    </a:p>
                    <a:p>
                      <a:pPr fontAlgn="t"/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</a:rPr>
                        <a:t>LinkedList&lt;T&gt;(const LinkedList&lt;T&gt;&amp; other)</a:t>
                      </a:r>
                    </a:p>
                    <a:p>
                      <a:pPr fontAlgn="t"/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</a:rPr>
                        <a:t>LinkedList&lt;T&gt;&amp; operator=(const LinkedList&lt;T&gt;&amp; rhs)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Insert men. good all for Insert time the is Now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Copy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  <a:endParaRPr lang="en-US" sz="800" b="1" dirty="0">
                        <a:effectLst/>
                      </a:endParaRP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>
                          <a:effectLst/>
                        </a:rPr>
                        <a:t>PrintCopy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9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7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 (Bonus)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2318" y="4343400"/>
          <a:ext cx="9784080" cy="2137768"/>
        </p:xfrm>
        <a:graphic>
          <a:graphicData uri="http://schemas.openxmlformats.org/drawingml/2006/table">
            <a:tbl>
              <a:tblPr/>
              <a:tblGrid>
                <a:gridCol w="213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1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EXAMPLE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Last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the list item in the linked list.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"Empty!" if linked list is empty.</a:t>
                      </a:r>
                      <a:endParaRPr lang="en-US" sz="1000" dirty="0">
                        <a:effectLst/>
                      </a:endParaRP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T&amp; back(void);</a:t>
                      </a: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Last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dog.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Clear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First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9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57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Drop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the last item in the linked list.</a:t>
                      </a:r>
                    </a:p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"OK" if successful.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"Empty!" if linked list is empty.</a:t>
                      </a:r>
                      <a:endParaRPr lang="en-US" sz="1000" dirty="0">
                        <a:effectLst/>
                      </a:endParaRP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kumimoji="0" lang="en-US" sz="1000" b="1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pop_back</a:t>
                      </a:r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(void);</a:t>
                      </a: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Drop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Clear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Delete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9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Append </a:t>
                      </a:r>
                      <a:r>
                        <a:rPr lang="en-US" sz="1600" b="1" i="1" dirty="0">
                          <a:effectLst/>
                        </a:rPr>
                        <a:t>&lt;data&gt;...</a:t>
                      </a:r>
                      <a:endParaRPr lang="en-US" sz="16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item(s) at the tail of the linked list</a:t>
                      </a: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 push_back(const T&amp; value) ;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>
                          <a:effectLst/>
                        </a:rPr>
                        <a:t>Append Now is the time for all good men.</a:t>
                      </a:r>
                    </a:p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  <a:endParaRPr lang="en-US" sz="9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531D22D-F98E-4177-9391-2E4779DB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16" y="2701762"/>
            <a:ext cx="8839200" cy="1364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6BE379-B74A-4496-A49E-1F1C0E3F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1" y="1447800"/>
            <a:ext cx="8649681" cy="9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b="1" dirty="0"/>
              <a:t>Step 1</a:t>
            </a:r>
            <a:r>
              <a:rPr lang="en-US" sz="2200" dirty="0"/>
              <a:t> - Begin with a main function. </a:t>
            </a:r>
          </a:p>
          <a:p>
            <a:pPr lvl="1"/>
            <a:r>
              <a:rPr lang="en-US" sz="1800" dirty="0"/>
              <a:t>Open for input </a:t>
            </a:r>
            <a:r>
              <a:rPr lang="en-US" sz="1800" dirty="0" err="1"/>
              <a:t>argv</a:t>
            </a:r>
            <a:r>
              <a:rPr lang="en-US" sz="1800" dirty="0"/>
              <a:t>[1] and for output </a:t>
            </a:r>
            <a:r>
              <a:rPr lang="en-US" sz="1800" dirty="0" err="1"/>
              <a:t>argv</a:t>
            </a:r>
            <a:r>
              <a:rPr lang="en-US" sz="1800" dirty="0"/>
              <a:t>[2].</a:t>
            </a:r>
          </a:p>
          <a:p>
            <a:pPr lvl="1"/>
            <a:r>
              <a:rPr lang="en-US" sz="1800" dirty="0"/>
              <a:t>Add code to read and output input file.</a:t>
            </a:r>
          </a:p>
          <a:p>
            <a:pPr lvl="1"/>
            <a:r>
              <a:rPr lang="en-US" sz="1800" dirty="0"/>
              <a:t>Parse input commands and output corresponding messages.</a:t>
            </a:r>
          </a:p>
          <a:p>
            <a:r>
              <a:rPr lang="en-US" sz="2200" b="1" dirty="0"/>
              <a:t>Step 2</a:t>
            </a:r>
            <a:r>
              <a:rPr lang="en-US" sz="2200" dirty="0"/>
              <a:t> - Design and implement a </a:t>
            </a:r>
            <a:r>
              <a:rPr lang="en-US" sz="2200" dirty="0" err="1"/>
              <a:t>LinkedList</a:t>
            </a:r>
            <a:r>
              <a:rPr lang="en-US" sz="2200" dirty="0"/>
              <a:t> template class. </a:t>
            </a:r>
          </a:p>
          <a:p>
            <a:pPr lvl="1"/>
            <a:r>
              <a:rPr lang="en-US" sz="1800" dirty="0"/>
              <a:t>Create a </a:t>
            </a:r>
            <a:r>
              <a:rPr lang="en-US" sz="1800" dirty="0" err="1"/>
              <a:t>LinkedList</a:t>
            </a:r>
            <a:r>
              <a:rPr lang="en-US" sz="1800" dirty="0"/>
              <a:t> template class that inherits from </a:t>
            </a:r>
            <a:r>
              <a:rPr lang="en-US" sz="1800" dirty="0" err="1"/>
              <a:t>LinkedListInterface</a:t>
            </a:r>
            <a:r>
              <a:rPr lang="en-US" sz="1800" dirty="0"/>
              <a:t> class. Since </a:t>
            </a:r>
            <a:r>
              <a:rPr lang="en-US" sz="1800" dirty="0" err="1"/>
              <a:t>LinkedListInterface</a:t>
            </a:r>
            <a:r>
              <a:rPr lang="en-US" sz="1800" dirty="0"/>
              <a:t> is an abstract class, stub out all virtual functions so that there are no compiler errors. Include both .h files in your main file.</a:t>
            </a:r>
          </a:p>
          <a:p>
            <a:pPr lvl="1"/>
            <a:r>
              <a:rPr lang="en-US" sz="1800" dirty="0"/>
              <a:t>Implement one function at a time and then test it before moving on to the next one. Try implementing more basic functions first, like toString and Insert.</a:t>
            </a:r>
          </a:p>
          <a:p>
            <a:pPr lvl="1"/>
            <a:r>
              <a:rPr lang="en-US" sz="1800" dirty="0"/>
              <a:t>Create your own test case files to aid in your incremental testing.</a:t>
            </a:r>
          </a:p>
          <a:p>
            <a:r>
              <a:rPr lang="en-US" sz="2200" b="1" dirty="0"/>
              <a:t>Step 3</a:t>
            </a:r>
            <a:r>
              <a:rPr lang="en-US" sz="2200" dirty="0"/>
              <a:t> - If desired, implement the bonus double-linked list functions and commands.</a:t>
            </a:r>
          </a:p>
          <a:p>
            <a:r>
              <a:rPr lang="en-US" sz="2200" b="1" dirty="0"/>
              <a:t>Step 4</a:t>
            </a:r>
            <a:r>
              <a:rPr lang="en-US" sz="2200" dirty="0"/>
              <a:t> - When you've completed the incremental testing, test your program with the provided test cases.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Sequential Containers (13)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15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55890"/>
              </p:ext>
            </p:extLst>
          </p:nvPr>
        </p:nvGraphicFramePr>
        <p:xfrm>
          <a:off x="435428" y="1338946"/>
          <a:ext cx="10249987" cy="64120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Points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5800" marR="15800"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Requirement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5800" marR="15800"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linked list commands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PrintList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commands are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lab03_in_01.txt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HTMLOptio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Optio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Optio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Option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Option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Optio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Option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Option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Option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Option1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Option1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Option1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HTMLOption1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HTMLOption1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HTMLOption1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HTMLOption1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HTMLOption1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HTMLOption1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HTMLOption1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HTMLOption2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HTMLOption2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HTMLOption2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HTMLOption2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HTMLOption2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HTMLOption2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89DF310-A62D-4CF5-AEFB-AA6C2D89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66928"/>
              </p:ext>
            </p:extLst>
          </p:nvPr>
        </p:nvGraphicFramePr>
        <p:xfrm>
          <a:off x="435428" y="1983889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5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commands are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lab03_in_02.txt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5008F02-A735-4294-A5A6-A629B381F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01698"/>
              </p:ext>
            </p:extLst>
          </p:nvPr>
        </p:nvGraphicFramePr>
        <p:xfrm>
          <a:off x="435428" y="2349343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commands are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lab03_in_03.txt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9E54A63-87BE-4DCE-90FD-7F0848069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75840"/>
              </p:ext>
            </p:extLst>
          </p:nvPr>
        </p:nvGraphicFramePr>
        <p:xfrm>
          <a:off x="435428" y="2710746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is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lab03_in_04.txt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B11E6B0-5979-4947-AE9F-68FF73199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0577"/>
              </p:ext>
            </p:extLst>
          </p:nvPr>
        </p:nvGraphicFramePr>
        <p:xfrm>
          <a:off x="435428" y="3074359"/>
          <a:ext cx="10249987" cy="554223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error is thrown ("Empty!") when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front()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pop_front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reverse()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linked list methods are called with empty lists. A try-block in main catches and reports the error. Processing of input commands continues.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lab03_in_05.txt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BA66B39-8454-42CA-9297-0BF26DF2B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21564"/>
              </p:ext>
            </p:extLst>
          </p:nvPr>
        </p:nvGraphicFramePr>
        <p:xfrm>
          <a:off x="435428" y="3989665"/>
          <a:ext cx="10249987" cy="554223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+10</a:t>
                      </a:r>
                    </a:p>
                    <a:p>
                      <a:pPr algn="ctr" fontAlgn="t"/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Extra Credit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Double-linked list 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Last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, 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Append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, and 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Drop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 commands are correctly implemented. All singly-linked commands described above work properly. (</a:t>
                      </a:r>
                      <a:r>
                        <a:rPr lang="en-US" sz="1400" b="0" i="0" u="none" strike="noStrike" dirty="0">
                          <a:solidFill>
                            <a:srgbClr val="428BCA"/>
                          </a:solidFill>
                          <a:effectLst/>
                          <a:latin typeface="Helvetica Neue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lab03_in_07.txt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).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281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1C51A7B-D489-491D-9F94-50F4699D5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94017"/>
              </p:ext>
            </p:extLst>
          </p:nvPr>
        </p:nvGraphicFramePr>
        <p:xfrm>
          <a:off x="435428" y="4541515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-10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Memory leaks, g++ compiler warnings, array out-of-bounds detected,</a:t>
                      </a:r>
                      <a:r>
                        <a:rPr lang="en-US" sz="1400" baseline="0" dirty="0"/>
                        <a:t> or e</a:t>
                      </a:r>
                      <a:r>
                        <a:rPr lang="en-US" sz="1400" dirty="0">
                          <a:effectLst/>
                        </a:rPr>
                        <a:t>xecution interactions.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C50268F-2314-42F5-AA59-8ED4AD175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68972"/>
              </p:ext>
            </p:extLst>
          </p:nvPr>
        </p:nvGraphicFramePr>
        <p:xfrm>
          <a:off x="435428" y="4963530"/>
          <a:ext cx="10249987" cy="70104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endParaRPr lang="en-US" sz="800" b="1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Peer Review</a:t>
                      </a:r>
                      <a:endParaRPr lang="en-US" sz="16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LinkedList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template class and is derived from the pure abstract template class </a:t>
                      </a:r>
                      <a:r>
                        <a:rPr kumimoji="0"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LinkedListInterface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253AAEF-AC9A-4CD4-9CC8-28D999F1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4594"/>
              </p:ext>
            </p:extLst>
          </p:nvPr>
        </p:nvGraphicFramePr>
        <p:xfrm>
          <a:off x="435428" y="5662771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try-block in main catches and reports errors such as accesses to empty lists.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2C06ED-8AE7-4E45-B118-55DF89796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1143"/>
              </p:ext>
            </p:extLst>
          </p:nvPr>
        </p:nvGraphicFramePr>
        <p:xfrm>
          <a:off x="435428" y="6029333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derived class objects have a public insertion (&lt;&lt;) operator.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C70EB058-5A14-4575-8E21-3E413334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908819"/>
            <a:ext cx="6505576" cy="317525"/>
          </a:xfrm>
        </p:spPr>
        <p:txBody>
          <a:bodyPr/>
          <a:lstStyle/>
          <a:p>
            <a:r>
              <a:rPr lang="en-US" dirty="0"/>
              <a:t>Sequential Containers (13)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6437455-E802-4585-BCB2-E5AF360C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9951"/>
              </p:ext>
            </p:extLst>
          </p:nvPr>
        </p:nvGraphicFramePr>
        <p:xfrm>
          <a:off x="435428" y="3625454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5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is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lab03_in_06.txt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AA1CFA9-4595-4FF9-8E53-4647682F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45460"/>
              </p:ext>
            </p:extLst>
          </p:nvPr>
        </p:nvGraphicFramePr>
        <p:xfrm>
          <a:off x="435428" y="6399455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user define deep assignment operator is called by the COPY command.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3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A642D-9530-41BA-A398-B9813EB9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70" y="1270517"/>
            <a:ext cx="6389682" cy="5545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32" y="2133600"/>
            <a:ext cx="4088049" cy="1462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#13: '\n' Confusion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3" y="1311758"/>
            <a:ext cx="2311400" cy="2117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12" y="1216820"/>
            <a:ext cx="4088049" cy="9929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E8834A-A6A2-45F1-8A2B-EEC4198551EF}"/>
              </a:ext>
            </a:extLst>
          </p:cNvPr>
          <p:cNvSpPr txBox="1">
            <a:spLocks/>
          </p:cNvSpPr>
          <p:nvPr/>
        </p:nvSpPr>
        <p:spPr>
          <a:xfrm>
            <a:off x="640080" y="3657600"/>
            <a:ext cx="9622857" cy="266700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Internally all applications use '\n' to indicate line termination.</a:t>
            </a:r>
          </a:p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But the line termination sequence is platform specific.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Arial"/>
              </a:rPr>
              <a:t>Windows (DOS) uses CR and LF.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Unix (Linux) uses LF.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Mac (OSX) CR.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2 additional formats:</a:t>
            </a:r>
          </a:p>
          <a:p>
            <a:pPr lvl="2">
              <a:spcBef>
                <a:spcPts val="40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Unicode Line Separator (LS) and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Unicode Paragraph Separator (PS).</a:t>
            </a:r>
          </a:p>
          <a:p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F958E-45FF-4278-A89C-9E1F8DF73F4E}"/>
              </a:ext>
            </a:extLst>
          </p:cNvPr>
          <p:cNvGrpSpPr/>
          <p:nvPr/>
        </p:nvGrpSpPr>
        <p:grpSpPr>
          <a:xfrm>
            <a:off x="1905000" y="4495801"/>
            <a:ext cx="7200900" cy="2153483"/>
            <a:chOff x="5305594" y="4648200"/>
            <a:chExt cx="5368719" cy="14620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C1D9F2-6CCD-4082-92F2-AAE41959F6B6}"/>
                </a:ext>
              </a:extLst>
            </p:cNvPr>
            <p:cNvSpPr/>
            <p:nvPr/>
          </p:nvSpPr>
          <p:spPr>
            <a:xfrm>
              <a:off x="5305594" y="4648200"/>
              <a:ext cx="5368719" cy="1462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81" y="4753288"/>
              <a:ext cx="5192914" cy="1291769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27842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4BC250-10F4-40F1-B5BC-ACE0E7F856A2}"/>
              </a:ext>
            </a:extLst>
          </p:cNvPr>
          <p:cNvGraphicFramePr>
            <a:graphicFrameLocks noGrp="1"/>
          </p:cNvGraphicFramePr>
          <p:nvPr/>
        </p:nvGraphicFramePr>
        <p:xfrm>
          <a:off x="7852613" y="4419601"/>
          <a:ext cx="2743200" cy="206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25787806"/>
                    </a:ext>
                  </a:extLst>
                </a:gridCol>
              </a:tblGrid>
              <a:tr h="22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976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name: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name);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city: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city);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state: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state);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#13: Newline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95401"/>
            <a:ext cx="10195769" cy="5454359"/>
          </a:xfrm>
        </p:spPr>
        <p:txBody>
          <a:bodyPr/>
          <a:lstStyle/>
          <a:p>
            <a:r>
              <a:rPr lang="en-US" dirty="0"/>
              <a:t>The problem with platform specific line termination is</a:t>
            </a:r>
          </a:p>
          <a:p>
            <a:pPr lvl="1"/>
            <a:r>
              <a:rPr lang="en-US" sz="1800" dirty="0"/>
              <a:t>The '\n' character is transformed into a platform specific sequence of character(s) when you write it to a file.</a:t>
            </a:r>
          </a:p>
          <a:p>
            <a:pPr lvl="1"/>
            <a:r>
              <a:rPr lang="en-US" sz="1800" dirty="0"/>
              <a:t>The platform specific sequence is converted back to '\n' when the file is read. </a:t>
            </a:r>
          </a:p>
          <a:p>
            <a:r>
              <a:rPr lang="en-US" dirty="0"/>
              <a:t>The problem occurs when one writes files on one platform and reads them on another (as developing on Windows or Mac and auto-grading with g++).</a:t>
            </a:r>
          </a:p>
          <a:p>
            <a:pPr lvl="1"/>
            <a:r>
              <a:rPr lang="en-US" sz="1800" dirty="0"/>
              <a:t>This normally isn't a problem when using only "&gt;&gt;" as it ignores newlines.</a:t>
            </a:r>
          </a:p>
          <a:p>
            <a:pPr lvl="1"/>
            <a:r>
              <a:rPr lang="en-US" sz="1800" dirty="0"/>
              <a:t>But when you mix getline and "&gt;&gt;", you need to ignore the newlines that "&gt;&gt;" leaves behind.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0A1410E-E597-4F78-9551-0AF2C820ADB0}"/>
              </a:ext>
            </a:extLst>
          </p:cNvPr>
          <p:cNvGraphicFramePr>
            <a:graphicFrameLocks noGrp="1"/>
          </p:cNvGraphicFramePr>
          <p:nvPr/>
        </p:nvGraphicFramePr>
        <p:xfrm>
          <a:off x="1045199" y="4419601"/>
          <a:ext cx="2743200" cy="206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260032374"/>
                    </a:ext>
                  </a:extLst>
                </a:gridCol>
              </a:tblGrid>
              <a:tr h="22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976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name: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name);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city: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&gt;&gt; city;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state: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state);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A1410E-E597-4F78-9551-0AF2C820ADB0}"/>
              </a:ext>
            </a:extLst>
          </p:cNvPr>
          <p:cNvGraphicFramePr>
            <a:graphicFrameLocks noGrp="1"/>
          </p:cNvGraphicFramePr>
          <p:nvPr/>
        </p:nvGraphicFramePr>
        <p:xfrm>
          <a:off x="4448906" y="4419601"/>
          <a:ext cx="2743200" cy="2341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25787806"/>
                    </a:ext>
                  </a:extLst>
                </a:gridCol>
              </a:tblGrid>
              <a:tr h="22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976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name: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name);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city: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&gt;&gt; city;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cin.ignore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();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state: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state);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84011CC-40C5-40AC-BB55-BAD06E2A3AF1}"/>
              </a:ext>
            </a:extLst>
          </p:cNvPr>
          <p:cNvSpPr/>
          <p:nvPr/>
        </p:nvSpPr>
        <p:spPr>
          <a:xfrm>
            <a:off x="3497821" y="5922457"/>
            <a:ext cx="1524000" cy="762000"/>
          </a:xfrm>
          <a:prstGeom prst="wedgeRoundRectCallout">
            <a:avLst>
              <a:gd name="adj1" fmla="val -88255"/>
              <a:gd name="adj2" fmla="val 945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Reads a blank line!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0C78221-BCF2-454D-8697-B437FB7F23FE}"/>
              </a:ext>
            </a:extLst>
          </p:cNvPr>
          <p:cNvSpPr/>
          <p:nvPr/>
        </p:nvSpPr>
        <p:spPr>
          <a:xfrm>
            <a:off x="7060962" y="5069173"/>
            <a:ext cx="1919222" cy="1411575"/>
          </a:xfrm>
          <a:prstGeom prst="wedgeRoundRectCallout">
            <a:avLst>
              <a:gd name="adj1" fmla="val -103185"/>
              <a:gd name="adj2" fmla="val 222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Put a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cin.ignore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() after every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cin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 &gt;&gt; so that there is never any rubbish in the stream.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4A74CB0-B914-409E-9ED0-0F4DCAA255C9}"/>
              </a:ext>
            </a:extLst>
          </p:cNvPr>
          <p:cNvSpPr/>
          <p:nvPr/>
        </p:nvSpPr>
        <p:spPr>
          <a:xfrm>
            <a:off x="5116437" y="4806310"/>
            <a:ext cx="1919222" cy="1142871"/>
          </a:xfrm>
          <a:prstGeom prst="wedgeRoundRectCallout">
            <a:avLst>
              <a:gd name="adj1" fmla="val 100068"/>
              <a:gd name="adj2" fmla="val 3919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Don't mix extraction operator with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getline's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Just use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getline's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43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596-6D99-48FF-8026-B7F1F3B2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3F9F-38EF-49A1-A509-2DA90CF2DF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215867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override</a:t>
            </a:r>
            <a:r>
              <a:rPr lang="en-US" sz="2000" dirty="0"/>
              <a:t> is a C++11 identifier that only has meaning in the context of declaring / defining a virtual function and means that a method is an "override" of a method in a base class.</a:t>
            </a:r>
          </a:p>
          <a:p>
            <a:pPr marL="709613" lvl="1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800" dirty="0"/>
              <a:t>override shows the reader of the code that "this is a virtual method, that is overriding a virtual method of the base class."</a:t>
            </a:r>
          </a:p>
          <a:p>
            <a:pPr marL="709613" lvl="1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800" dirty="0"/>
              <a:t>The compiler knows that it's an override, so it can "check" that you are not altering/adding new methods that you think are overrides.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7E6A5-3573-466A-ADCA-F2B7BFFD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59B2B-6ECA-4F30-BC52-2727F4A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1DBBE-85E0-4D8C-9F8D-388132DBC4EF}"/>
              </a:ext>
            </a:extLst>
          </p:cNvPr>
          <p:cNvSpPr txBox="1"/>
          <p:nvPr/>
        </p:nvSpPr>
        <p:spPr>
          <a:xfrm>
            <a:off x="1983895" y="3449356"/>
            <a:ext cx="3905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class Foo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virtual void func1();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class Bar : public Foo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void func1() override;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FC87-43FA-4796-9893-725AA9DE74D0}"/>
              </a:ext>
            </a:extLst>
          </p:cNvPr>
          <p:cNvSpPr txBox="1">
            <a:spLocks/>
          </p:cNvSpPr>
          <p:nvPr/>
        </p:nvSpPr>
        <p:spPr bwMode="auto">
          <a:xfrm>
            <a:off x="572493" y="6127012"/>
            <a:ext cx="10047884" cy="89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Note: You don't need the override identifier to do virtual overriding in C++, it simply enforces that you are doing it properly.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F6AD2EF-2FAF-4221-A807-E06F286C0951}"/>
              </a:ext>
            </a:extLst>
          </p:cNvPr>
          <p:cNvSpPr/>
          <p:nvPr/>
        </p:nvSpPr>
        <p:spPr>
          <a:xfrm>
            <a:off x="5850194" y="4070655"/>
            <a:ext cx="4770183" cy="1327155"/>
          </a:xfrm>
          <a:prstGeom prst="borderCallout1">
            <a:avLst>
              <a:gd name="adj1" fmla="val 49125"/>
              <a:gd name="adj2" fmla="val -500"/>
              <a:gd name="adj3" fmla="val 113241"/>
              <a:gd name="adj4" fmla="val -3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If </a:t>
            </a:r>
            <a:r>
              <a:rPr lang="en-US" sz="1800" b="1" dirty="0">
                <a:latin typeface="Consolas" panose="020B0609020204030204" pitchFamily="49" charset="0"/>
              </a:rPr>
              <a:t>Bar::func1()</a:t>
            </a:r>
            <a:r>
              <a:rPr lang="en-US" sz="1800" dirty="0"/>
              <a:t> signature doesn't equal </a:t>
            </a:r>
            <a:r>
              <a:rPr lang="en-US" sz="1800" b="1" dirty="0">
                <a:latin typeface="Consolas" panose="020B0609020204030204" pitchFamily="49" charset="0"/>
              </a:rPr>
              <a:t>Foo::func1()</a:t>
            </a:r>
            <a:r>
              <a:rPr lang="en-US" sz="1800" dirty="0"/>
              <a:t> signature, a compilation error will be generated because </a:t>
            </a:r>
            <a:r>
              <a:rPr lang="en-US" sz="1800" b="1" dirty="0">
                <a:latin typeface="Consolas" panose="020B0609020204030204" pitchFamily="49" charset="0"/>
              </a:rPr>
              <a:t>Bar::func1()</a:t>
            </a:r>
            <a:r>
              <a:rPr lang="en-US" sz="1800" dirty="0"/>
              <a:t> does not override </a:t>
            </a:r>
            <a:r>
              <a:rPr lang="en-US" sz="1800" b="1" dirty="0">
                <a:latin typeface="Consolas" panose="020B0609020204030204" pitchFamily="49" charset="0"/>
              </a:rPr>
              <a:t>Foo::func1()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No-Parameter Constructor</a:t>
            </a:r>
          </a:p>
        </p:txBody>
      </p:sp>
      <p:sp>
        <p:nvSpPr>
          <p:cNvPr id="3993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/>
              <a:t>If the execution of any constructor in a derived class does not invoke a base class constructor, C++ automatically invokes the no-parameter constructor for the base class.</a:t>
            </a:r>
          </a:p>
          <a:p>
            <a:r>
              <a:rPr lang="en-US" sz="2200" dirty="0"/>
              <a:t>C++ does this to initialize the part of the object inherited from the base class before the derived class starts to initialize its part of the object.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64417"/>
            <a:ext cx="6553200" cy="3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CDAC0-8AD2-4DB8-843E-30F347CA4C04}"/>
              </a:ext>
            </a:extLst>
          </p:cNvPr>
          <p:cNvSpPr/>
          <p:nvPr/>
        </p:nvSpPr>
        <p:spPr>
          <a:xfrm>
            <a:off x="2743200" y="6019800"/>
            <a:ext cx="5943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Interface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2318" y="1295400"/>
            <a:ext cx="7854166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Interface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Interface(){}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virtual ~Interface(){}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virtual void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 = 0;  // pure virtual method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: public Interface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private: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int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myMember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~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//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implementation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};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int main(void)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Interface*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= new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-&gt;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delete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return 0;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82650" y="1600200"/>
            <a:ext cx="1883100" cy="1567350"/>
            <a:chOff x="2209800" y="1600200"/>
            <a:chExt cx="1883100" cy="156735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2786550"/>
              <a:ext cx="18831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flipH="1" flipV="1">
              <a:off x="2209800" y="1600200"/>
              <a:ext cx="941550" cy="1186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33419" y="2496066"/>
            <a:ext cx="3102300" cy="2514600"/>
            <a:chOff x="2209800" y="1137750"/>
            <a:chExt cx="3102300" cy="2514600"/>
          </a:xfrm>
        </p:grpSpPr>
        <p:sp>
          <p:nvSpPr>
            <p:cNvPr id="11" name="Rounded Rectangle 10"/>
            <p:cNvSpPr/>
            <p:nvPr/>
          </p:nvSpPr>
          <p:spPr>
            <a:xfrm>
              <a:off x="2209800" y="2786550"/>
              <a:ext cx="3102300" cy="865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H="1" flipV="1">
              <a:off x="3429000" y="1137750"/>
              <a:ext cx="331950" cy="164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091628" y="1594058"/>
            <a:ext cx="3788100" cy="4435350"/>
            <a:chOff x="2147175" y="-1148250"/>
            <a:chExt cx="3788100" cy="4435350"/>
          </a:xfrm>
        </p:grpSpPr>
        <p:sp>
          <p:nvSpPr>
            <p:cNvPr id="17" name="Rounded Rectangle 16"/>
            <p:cNvSpPr/>
            <p:nvPr/>
          </p:nvSpPr>
          <p:spPr>
            <a:xfrm>
              <a:off x="2147175" y="2876187"/>
              <a:ext cx="3788100" cy="41091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2223375" y="-1148250"/>
              <a:ext cx="1817850" cy="40244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747000" y="1752600"/>
            <a:ext cx="1854200" cy="1676400"/>
            <a:chOff x="2260600" y="1981200"/>
            <a:chExt cx="1854200" cy="1676400"/>
          </a:xfrm>
        </p:grpSpPr>
        <p:sp>
          <p:nvSpPr>
            <p:cNvPr id="19" name="Oval 18"/>
            <p:cNvSpPr/>
            <p:nvPr/>
          </p:nvSpPr>
          <p:spPr>
            <a:xfrm>
              <a:off x="2286000" y="1981200"/>
              <a:ext cx="18034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2133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MyClass</a:t>
              </a:r>
              <a:endParaRPr lang="en-US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27300" y="2724666"/>
              <a:ext cx="1295400" cy="6858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60600" y="28829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Interface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933B63-7731-4788-AB72-59082812BB65}"/>
              </a:ext>
            </a:extLst>
          </p:cNvPr>
          <p:cNvSpPr txBox="1"/>
          <p:nvPr/>
        </p:nvSpPr>
        <p:spPr>
          <a:xfrm>
            <a:off x="5702968" y="3886100"/>
            <a:ext cx="4917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When we create a Derived object, it contains a Base part (which is constructed first) and a Derived part (which is constructed second).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Inheritance implies an is-a relationship between two classes.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Since a Derived is-a Base, it is appropriate that Derived contain a Base part.</a:t>
            </a:r>
          </a:p>
        </p:txBody>
      </p:sp>
    </p:spTree>
    <p:extLst>
      <p:ext uri="{BB962C8B-B14F-4D97-AF65-F5344CB8AC3E}">
        <p14:creationId xmlns:p14="http://schemas.microsoft.com/office/powerpoint/2010/main" val="16725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4.5-7, pgs. 252-285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4.5 Single-Linked Lists and Double-Linked Lists</a:t>
            </a:r>
          </a:p>
          <a:p>
            <a:pPr algn="ctr"/>
            <a:r>
              <a:rPr lang="en-US" sz="2400" dirty="0"/>
              <a:t>A List Node</a:t>
            </a:r>
          </a:p>
          <a:p>
            <a:pPr algn="ctr"/>
            <a:r>
              <a:rPr lang="en-US" sz="2400" dirty="0"/>
              <a:t>Connecting Nodes</a:t>
            </a:r>
          </a:p>
          <a:p>
            <a:pPr algn="ctr"/>
            <a:r>
              <a:rPr lang="en-US" sz="2400" dirty="0"/>
              <a:t>Inserting a Node in a List</a:t>
            </a:r>
          </a:p>
          <a:p>
            <a:pPr algn="ctr"/>
            <a:r>
              <a:rPr lang="en-US" sz="2400" dirty="0"/>
              <a:t>Removing a Node</a:t>
            </a:r>
          </a:p>
          <a:p>
            <a:pPr algn="ctr"/>
            <a:r>
              <a:rPr lang="en-US" sz="2400" dirty="0"/>
              <a:t>Traversing a Linked List</a:t>
            </a:r>
          </a:p>
          <a:p>
            <a:pPr algn="ctr"/>
            <a:r>
              <a:rPr lang="en-US" sz="2400" dirty="0"/>
              <a:t>Double-Linked Lists</a:t>
            </a:r>
          </a:p>
          <a:p>
            <a:pPr algn="ctr"/>
            <a:r>
              <a:rPr lang="en-US" sz="2400" dirty="0"/>
              <a:t>Creating a Double-Linked List Object</a:t>
            </a:r>
          </a:p>
          <a:p>
            <a:pPr algn="ctr"/>
            <a:r>
              <a:rPr lang="en-US" sz="2400" dirty="0"/>
              <a:t>Circular Lists</a:t>
            </a:r>
            <a:endParaRPr lang="en-US" sz="2000" dirty="0"/>
          </a:p>
        </p:txBody>
      </p:sp>
      <p:pic>
        <p:nvPicPr>
          <p:cNvPr id="1028" name="Picture 4" descr="Image result for linked list">
            <a:extLst>
              <a:ext uri="{FF2B5EF4-FFF2-40B4-BE49-F238E27FC236}">
                <a16:creationId xmlns:a16="http://schemas.microsoft.com/office/drawing/2014/main" id="{DB8DF4D6-DA78-464D-B731-B8D4725E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86" y="1817234"/>
            <a:ext cx="3703068" cy="21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2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03 – Linked 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6278894" cy="32268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2502</Words>
  <Application>Microsoft Office PowerPoint</Application>
  <PresentationFormat>Custom</PresentationFormat>
  <Paragraphs>363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Consolas</vt:lpstr>
      <vt:lpstr>Helvetica Neue</vt:lpstr>
      <vt:lpstr>Tw Cen MT</vt:lpstr>
      <vt:lpstr>Wingdings</vt:lpstr>
      <vt:lpstr>CS 235 Theme</vt:lpstr>
      <vt:lpstr>PowerPoint Presentation</vt:lpstr>
      <vt:lpstr>Attendance Quiz #12</vt:lpstr>
      <vt:lpstr>Tip #13: '\n' Confusion</vt:lpstr>
      <vt:lpstr>Tip #13: Newline Confusion</vt:lpstr>
      <vt:lpstr>override</vt:lpstr>
      <vt:lpstr>The No-Parameter Constructor</vt:lpstr>
      <vt:lpstr>C++ Interface</vt:lpstr>
      <vt:lpstr>PowerPoint Presentation</vt:lpstr>
      <vt:lpstr>PowerPoint Presentation</vt:lpstr>
      <vt:lpstr>Lab 03 – Linked List</vt:lpstr>
      <vt:lpstr>Linked List Interface Template</vt:lpstr>
      <vt:lpstr>Lab 03 – Linked List</vt:lpstr>
      <vt:lpstr>Lab 03 – Linked List (Bonus)</vt:lpstr>
      <vt:lpstr>Lab 03 – Linked List</vt:lpstr>
      <vt:lpstr>Lab 03 – Linked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104</cp:revision>
  <dcterms:created xsi:type="dcterms:W3CDTF">2020-07-19T21:27:39Z</dcterms:created>
  <dcterms:modified xsi:type="dcterms:W3CDTF">2022-02-01T18:43:43Z</dcterms:modified>
</cp:coreProperties>
</file>